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964188" cy="43565763"/>
  <p:notesSz cx="6858000" cy="9144000"/>
  <p:defaultTextStyle>
    <a:defPPr>
      <a:defRPr lang="cs-CZ"/>
    </a:defPPr>
    <a:lvl1pPr marL="0" algn="l" defTabSz="425881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29409" algn="l" defTabSz="425881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58818" algn="l" defTabSz="425881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388227" algn="l" defTabSz="425881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17636" algn="l" defTabSz="425881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647045" algn="l" defTabSz="425881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776454" algn="l" defTabSz="425881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05863" algn="l" defTabSz="425881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035272" algn="l" defTabSz="425881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72" y="-72"/>
      </p:cViewPr>
      <p:guideLst>
        <p:guide orient="horz" pos="13722"/>
        <p:guide pos="97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22314" y="13533627"/>
            <a:ext cx="26319560" cy="933840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4628" y="24687266"/>
            <a:ext cx="21674932" cy="111334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29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58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88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1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64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776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0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035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C0E7-3BD3-4B80-A7BA-3AE223ECE1A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4EA8-DD7F-4BC1-BFF9-E3172CB3E94C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36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C0E7-3BD3-4B80-A7BA-3AE223ECE1A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4EA8-DD7F-4BC1-BFF9-E3172CB3E94C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6023533" y="11083053"/>
            <a:ext cx="23588690" cy="23613248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241336" y="11083053"/>
            <a:ext cx="70266127" cy="23613248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C0E7-3BD3-4B80-A7BA-3AE223ECE1A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4EA8-DD7F-4BC1-BFF9-E3172CB3E94C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85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C0E7-3BD3-4B80-A7BA-3AE223ECE1A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4EA8-DD7F-4BC1-BFF9-E3172CB3E94C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9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45957" y="27995040"/>
            <a:ext cx="26319560" cy="8652645"/>
          </a:xfrm>
        </p:spPr>
        <p:txBody>
          <a:bodyPr anchor="t"/>
          <a:lstStyle>
            <a:lvl1pPr algn="l">
              <a:defRPr sz="186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45957" y="18465033"/>
            <a:ext cx="26319560" cy="9530007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29409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58818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388227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51763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64704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776454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905863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703527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C0E7-3BD3-4B80-A7BA-3AE223ECE1A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4EA8-DD7F-4BC1-BFF9-E3172CB3E94C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97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241337" y="64572128"/>
            <a:ext cx="46924720" cy="182643407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682127" y="64572128"/>
            <a:ext cx="46930097" cy="182643407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C0E7-3BD3-4B80-A7BA-3AE223ECE1A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4EA8-DD7F-4BC1-BFF9-E3172CB3E94C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57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8210" y="1744650"/>
            <a:ext cx="27867769" cy="7260961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8209" y="9751876"/>
            <a:ext cx="13681227" cy="406411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29409" indent="0">
              <a:buNone/>
              <a:defRPr sz="9300" b="1"/>
            </a:lvl2pPr>
            <a:lvl3pPr marL="4258818" indent="0">
              <a:buNone/>
              <a:defRPr sz="8400" b="1"/>
            </a:lvl3pPr>
            <a:lvl4pPr marL="6388227" indent="0">
              <a:buNone/>
              <a:defRPr sz="7500" b="1"/>
            </a:lvl4pPr>
            <a:lvl5pPr marL="8517636" indent="0">
              <a:buNone/>
              <a:defRPr sz="7500" b="1"/>
            </a:lvl5pPr>
            <a:lvl6pPr marL="10647045" indent="0">
              <a:buNone/>
              <a:defRPr sz="7500" b="1"/>
            </a:lvl6pPr>
            <a:lvl7pPr marL="12776454" indent="0">
              <a:buNone/>
              <a:defRPr sz="7500" b="1"/>
            </a:lvl7pPr>
            <a:lvl8pPr marL="14905863" indent="0">
              <a:buNone/>
              <a:defRPr sz="7500" b="1"/>
            </a:lvl8pPr>
            <a:lvl9pPr marL="17035272" indent="0">
              <a:buNone/>
              <a:defRPr sz="75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48209" y="13815994"/>
            <a:ext cx="13681227" cy="25100740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15729379" y="9751876"/>
            <a:ext cx="13686601" cy="406411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29409" indent="0">
              <a:buNone/>
              <a:defRPr sz="9300" b="1"/>
            </a:lvl2pPr>
            <a:lvl3pPr marL="4258818" indent="0">
              <a:buNone/>
              <a:defRPr sz="8400" b="1"/>
            </a:lvl3pPr>
            <a:lvl4pPr marL="6388227" indent="0">
              <a:buNone/>
              <a:defRPr sz="7500" b="1"/>
            </a:lvl4pPr>
            <a:lvl5pPr marL="8517636" indent="0">
              <a:buNone/>
              <a:defRPr sz="7500" b="1"/>
            </a:lvl5pPr>
            <a:lvl6pPr marL="10647045" indent="0">
              <a:buNone/>
              <a:defRPr sz="7500" b="1"/>
            </a:lvl6pPr>
            <a:lvl7pPr marL="12776454" indent="0">
              <a:buNone/>
              <a:defRPr sz="7500" b="1"/>
            </a:lvl7pPr>
            <a:lvl8pPr marL="14905863" indent="0">
              <a:buNone/>
              <a:defRPr sz="7500" b="1"/>
            </a:lvl8pPr>
            <a:lvl9pPr marL="17035272" indent="0">
              <a:buNone/>
              <a:defRPr sz="75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15729379" y="13815994"/>
            <a:ext cx="13686601" cy="25100740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C0E7-3BD3-4B80-A7BA-3AE223ECE1A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4EA8-DD7F-4BC1-BFF9-E3172CB3E94C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75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C0E7-3BD3-4B80-A7BA-3AE223ECE1A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4EA8-DD7F-4BC1-BFF9-E3172CB3E94C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25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C0E7-3BD3-4B80-A7BA-3AE223ECE1A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4EA8-DD7F-4BC1-BFF9-E3172CB3E94C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87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8211" y="1734563"/>
            <a:ext cx="10187005" cy="7381977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06137" y="1734566"/>
            <a:ext cx="17309841" cy="37182172"/>
          </a:xfrm>
        </p:spPr>
        <p:txBody>
          <a:bodyPr/>
          <a:lstStyle>
            <a:lvl1pPr>
              <a:defRPr sz="149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48211" y="9116543"/>
            <a:ext cx="10187005" cy="29800195"/>
          </a:xfrm>
        </p:spPr>
        <p:txBody>
          <a:bodyPr/>
          <a:lstStyle>
            <a:lvl1pPr marL="0" indent="0">
              <a:buNone/>
              <a:defRPr sz="6500"/>
            </a:lvl1pPr>
            <a:lvl2pPr marL="2129409" indent="0">
              <a:buNone/>
              <a:defRPr sz="5600"/>
            </a:lvl2pPr>
            <a:lvl3pPr marL="4258818" indent="0">
              <a:buNone/>
              <a:defRPr sz="4700"/>
            </a:lvl3pPr>
            <a:lvl4pPr marL="6388227" indent="0">
              <a:buNone/>
              <a:defRPr sz="4200"/>
            </a:lvl4pPr>
            <a:lvl5pPr marL="8517636" indent="0">
              <a:buNone/>
              <a:defRPr sz="4200"/>
            </a:lvl5pPr>
            <a:lvl6pPr marL="10647045" indent="0">
              <a:buNone/>
              <a:defRPr sz="4200"/>
            </a:lvl6pPr>
            <a:lvl7pPr marL="12776454" indent="0">
              <a:buNone/>
              <a:defRPr sz="4200"/>
            </a:lvl7pPr>
            <a:lvl8pPr marL="14905863" indent="0">
              <a:buNone/>
              <a:defRPr sz="4200"/>
            </a:lvl8pPr>
            <a:lvl9pPr marL="17035272" indent="0">
              <a:buNone/>
              <a:defRPr sz="4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C0E7-3BD3-4B80-A7BA-3AE223ECE1A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4EA8-DD7F-4BC1-BFF9-E3172CB3E94C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61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9197" y="30496034"/>
            <a:ext cx="18578513" cy="3600229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069197" y="3892682"/>
            <a:ext cx="18578513" cy="26139458"/>
          </a:xfrm>
        </p:spPr>
        <p:txBody>
          <a:bodyPr/>
          <a:lstStyle>
            <a:lvl1pPr marL="0" indent="0">
              <a:buNone/>
              <a:defRPr sz="14900"/>
            </a:lvl1pPr>
            <a:lvl2pPr marL="2129409" indent="0">
              <a:buNone/>
              <a:defRPr sz="13000"/>
            </a:lvl2pPr>
            <a:lvl3pPr marL="4258818" indent="0">
              <a:buNone/>
              <a:defRPr sz="11200"/>
            </a:lvl3pPr>
            <a:lvl4pPr marL="6388227" indent="0">
              <a:buNone/>
              <a:defRPr sz="9300"/>
            </a:lvl4pPr>
            <a:lvl5pPr marL="8517636" indent="0">
              <a:buNone/>
              <a:defRPr sz="9300"/>
            </a:lvl5pPr>
            <a:lvl6pPr marL="10647045" indent="0">
              <a:buNone/>
              <a:defRPr sz="9300"/>
            </a:lvl6pPr>
            <a:lvl7pPr marL="12776454" indent="0">
              <a:buNone/>
              <a:defRPr sz="9300"/>
            </a:lvl7pPr>
            <a:lvl8pPr marL="14905863" indent="0">
              <a:buNone/>
              <a:defRPr sz="9300"/>
            </a:lvl8pPr>
            <a:lvl9pPr marL="17035272" indent="0">
              <a:buNone/>
              <a:defRPr sz="93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69197" y="34096264"/>
            <a:ext cx="18578513" cy="5112923"/>
          </a:xfrm>
        </p:spPr>
        <p:txBody>
          <a:bodyPr/>
          <a:lstStyle>
            <a:lvl1pPr marL="0" indent="0">
              <a:buNone/>
              <a:defRPr sz="6500"/>
            </a:lvl1pPr>
            <a:lvl2pPr marL="2129409" indent="0">
              <a:buNone/>
              <a:defRPr sz="5600"/>
            </a:lvl2pPr>
            <a:lvl3pPr marL="4258818" indent="0">
              <a:buNone/>
              <a:defRPr sz="4700"/>
            </a:lvl3pPr>
            <a:lvl4pPr marL="6388227" indent="0">
              <a:buNone/>
              <a:defRPr sz="4200"/>
            </a:lvl4pPr>
            <a:lvl5pPr marL="8517636" indent="0">
              <a:buNone/>
              <a:defRPr sz="4200"/>
            </a:lvl5pPr>
            <a:lvl6pPr marL="10647045" indent="0">
              <a:buNone/>
              <a:defRPr sz="4200"/>
            </a:lvl6pPr>
            <a:lvl7pPr marL="12776454" indent="0">
              <a:buNone/>
              <a:defRPr sz="4200"/>
            </a:lvl7pPr>
            <a:lvl8pPr marL="14905863" indent="0">
              <a:buNone/>
              <a:defRPr sz="4200"/>
            </a:lvl8pPr>
            <a:lvl9pPr marL="17035272" indent="0">
              <a:buNone/>
              <a:defRPr sz="4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C0E7-3BD3-4B80-A7BA-3AE223ECE1A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4EA8-DD7F-4BC1-BFF9-E3172CB3E94C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58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48210" y="1744650"/>
            <a:ext cx="27867769" cy="7260961"/>
          </a:xfrm>
          <a:prstGeom prst="rect">
            <a:avLst/>
          </a:prstGeom>
        </p:spPr>
        <p:txBody>
          <a:bodyPr vert="horz" lIns="425882" tIns="212941" rIns="425882" bIns="212941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8210" y="10165348"/>
            <a:ext cx="27867769" cy="28751390"/>
          </a:xfrm>
          <a:prstGeom prst="rect">
            <a:avLst/>
          </a:prstGeom>
        </p:spPr>
        <p:txBody>
          <a:bodyPr vert="horz" lIns="425882" tIns="212941" rIns="425882" bIns="212941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548210" y="40379012"/>
            <a:ext cx="7224977" cy="2319473"/>
          </a:xfrm>
          <a:prstGeom prst="rect">
            <a:avLst/>
          </a:prstGeom>
        </p:spPr>
        <p:txBody>
          <a:bodyPr vert="horz" lIns="425882" tIns="212941" rIns="425882" bIns="212941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C0E7-3BD3-4B80-A7BA-3AE223ECE1A2}" type="datetimeFigureOut">
              <a:rPr lang="cs-CZ" smtClean="0"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579431" y="40379012"/>
            <a:ext cx="9805326" cy="2319473"/>
          </a:xfrm>
          <a:prstGeom prst="rect">
            <a:avLst/>
          </a:prstGeom>
        </p:spPr>
        <p:txBody>
          <a:bodyPr vert="horz" lIns="425882" tIns="212941" rIns="425882" bIns="212941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22191002" y="40379012"/>
            <a:ext cx="7224977" cy="2319473"/>
          </a:xfrm>
          <a:prstGeom prst="rect">
            <a:avLst/>
          </a:prstGeom>
        </p:spPr>
        <p:txBody>
          <a:bodyPr vert="horz" lIns="425882" tIns="212941" rIns="425882" bIns="212941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34EA8-DD7F-4BC1-BFF9-E3172CB3E94C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58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58818" rtl="0" eaLnBrk="1" latinLnBrk="0" hangingPunct="1">
        <a:spcBef>
          <a:spcPct val="0"/>
        </a:spcBef>
        <a:buNone/>
        <a:defRPr sz="2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7057" indent="-1597057" algn="l" defTabSz="4258818" rtl="0" eaLnBrk="1" latinLnBrk="0" hangingPunct="1">
        <a:spcBef>
          <a:spcPct val="20000"/>
        </a:spcBef>
        <a:buFont typeface="Arial" pitchFamily="34" charset="0"/>
        <a:buChar char="•"/>
        <a:defRPr sz="14900" kern="1200">
          <a:solidFill>
            <a:schemeClr val="tx1"/>
          </a:solidFill>
          <a:latin typeface="+mn-lt"/>
          <a:ea typeface="+mn-ea"/>
          <a:cs typeface="+mn-cs"/>
        </a:defRPr>
      </a:lvl1pPr>
      <a:lvl2pPr marL="3460290" indent="-1330881" algn="l" defTabSz="4258818" rtl="0" eaLnBrk="1" latinLnBrk="0" hangingPunct="1">
        <a:spcBef>
          <a:spcPct val="20000"/>
        </a:spcBef>
        <a:buFont typeface="Arial" pitchFamily="34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323523" indent="-1064705" algn="l" defTabSz="4258818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52932" indent="-1064705" algn="l" defTabSz="4258818" rtl="0" eaLnBrk="1" latinLnBrk="0" hangingPunct="1">
        <a:spcBef>
          <a:spcPct val="20000"/>
        </a:spcBef>
        <a:buFont typeface="Arial" pitchFamily="34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82341" indent="-1064705" algn="l" defTabSz="4258818" rtl="0" eaLnBrk="1" latinLnBrk="0" hangingPunct="1">
        <a:spcBef>
          <a:spcPct val="20000"/>
        </a:spcBef>
        <a:buFont typeface="Arial" pitchFamily="34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11750" indent="-1064705" algn="l" defTabSz="4258818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841159" indent="-1064705" algn="l" defTabSz="4258818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970568" indent="-1064705" algn="l" defTabSz="4258818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099977" indent="-1064705" algn="l" defTabSz="4258818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29409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58818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388227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17636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47045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776454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05863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35272" algn="l" defTabSz="4258818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hyperlink" Target="mailto:Baranyk@af.czu.cz" TargetMode="External"/><Relationship Id="rId4" Type="http://schemas.openxmlformats.org/officeDocument/2006/relationships/hyperlink" Target="mailto:petr.zehnalek@ukzuz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486" y="16814329"/>
            <a:ext cx="8639721" cy="6480000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142" y="7093248"/>
            <a:ext cx="8642144" cy="6481815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3666" y="612529"/>
            <a:ext cx="29956855" cy="5893921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8500" b="1" dirty="0">
                <a:ea typeface="Times New Roman" pitchFamily="18" charset="0"/>
                <a:cs typeface="Times New Roman" pitchFamily="18" charset="0"/>
              </a:rPr>
              <a:t>Comparison of the WOSR winter hardiness in the years </a:t>
            </a:r>
            <a:r>
              <a:rPr lang="en-GB" sz="8500" b="1" dirty="0" smtClean="0">
                <a:ea typeface="Times New Roman" pitchFamily="18" charset="0"/>
                <a:cs typeface="Times New Roman" pitchFamily="18" charset="0"/>
              </a:rPr>
              <a:t>2010-2012</a:t>
            </a:r>
            <a:endParaRPr lang="cs-CZ" sz="8500" b="1" dirty="0" smtClean="0">
              <a:ea typeface="Times New Roman" pitchFamily="18" charset="0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cs-CZ" sz="800" b="1" dirty="0">
              <a:ea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7200" b="1" dirty="0">
                <a:ea typeface="Times New Roman" pitchFamily="18" charset="0"/>
                <a:cs typeface="Times New Roman" pitchFamily="18" charset="0"/>
              </a:rPr>
              <a:t>P</a:t>
            </a:r>
            <a:r>
              <a:rPr lang="cs-CZ" sz="5400" b="1" dirty="0">
                <a:ea typeface="Times New Roman" pitchFamily="18" charset="0"/>
                <a:cs typeface="Times New Roman" pitchFamily="18" charset="0"/>
              </a:rPr>
              <a:t>ETR</a:t>
            </a:r>
            <a:r>
              <a:rPr lang="cs-CZ" sz="7200" b="1" dirty="0">
                <a:ea typeface="Times New Roman" pitchFamily="18" charset="0"/>
                <a:cs typeface="Times New Roman" pitchFamily="18" charset="0"/>
              </a:rPr>
              <a:t> Z</a:t>
            </a:r>
            <a:r>
              <a:rPr lang="cs-CZ" sz="5400" b="1" dirty="0">
                <a:ea typeface="Times New Roman" pitchFamily="18" charset="0"/>
                <a:cs typeface="Times New Roman" pitchFamily="18" charset="0"/>
              </a:rPr>
              <a:t>EHNÁLEK</a:t>
            </a:r>
            <a:r>
              <a:rPr lang="cs-CZ" sz="6000" b="1" baseline="40000" dirty="0">
                <a:ea typeface="Times New Roman" pitchFamily="18" charset="0"/>
                <a:cs typeface="Times New Roman" pitchFamily="18" charset="0"/>
              </a:rPr>
              <a:t>1</a:t>
            </a:r>
            <a:r>
              <a:rPr lang="cs-CZ" sz="7200" b="1" dirty="0">
                <a:ea typeface="Times New Roman" pitchFamily="18" charset="0"/>
                <a:cs typeface="Times New Roman" pitchFamily="18" charset="0"/>
              </a:rPr>
              <a:t>, P</a:t>
            </a:r>
            <a:r>
              <a:rPr lang="cs-CZ" sz="5400" b="1" dirty="0">
                <a:ea typeface="Times New Roman" pitchFamily="18" charset="0"/>
                <a:cs typeface="Times New Roman" pitchFamily="18" charset="0"/>
              </a:rPr>
              <a:t>ETR</a:t>
            </a:r>
            <a:r>
              <a:rPr lang="cs-CZ" sz="7200" b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7200" b="1" dirty="0" smtClean="0">
                <a:ea typeface="Times New Roman" pitchFamily="18" charset="0"/>
                <a:cs typeface="Times New Roman" pitchFamily="18" charset="0"/>
              </a:rPr>
              <a:t>B</a:t>
            </a:r>
            <a:r>
              <a:rPr lang="cs-CZ" sz="5400" b="1" dirty="0" smtClean="0">
                <a:ea typeface="Times New Roman" pitchFamily="18" charset="0"/>
                <a:cs typeface="Times New Roman" pitchFamily="18" charset="0"/>
              </a:rPr>
              <a:t>ARANYK</a:t>
            </a:r>
            <a:r>
              <a:rPr lang="cs-CZ" sz="6000" b="1" baseline="40000" dirty="0" smtClean="0">
                <a:ea typeface="Times New Roman" pitchFamily="18" charset="0"/>
                <a:cs typeface="Times New Roman" pitchFamily="18" charset="0"/>
              </a:rPr>
              <a:t>2</a:t>
            </a:r>
            <a:r>
              <a:rPr lang="cs-CZ" sz="2800" b="1" baseline="30000" dirty="0" smtClean="0">
                <a:cs typeface="Times New Roman" pitchFamily="18" charset="0"/>
              </a:rPr>
              <a:t/>
            </a:r>
            <a:br>
              <a:rPr lang="cs-CZ" sz="2800" b="1" baseline="30000" dirty="0" smtClean="0">
                <a:cs typeface="Times New Roman" pitchFamily="18" charset="0"/>
              </a:rPr>
            </a:b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6600" b="1" i="1" baseline="30000" dirty="0" smtClean="0">
                <a:cs typeface="Times New Roman" pitchFamily="18" charset="0"/>
              </a:rPr>
              <a:t>1 </a:t>
            </a:r>
            <a:r>
              <a:rPr lang="en-US" sz="4400" i="1" dirty="0" smtClean="0">
                <a:cs typeface="Times New Roman" pitchFamily="18" charset="0"/>
              </a:rPr>
              <a:t>Central Institute for Supervising and Testing in Agriculture, 569 01 Hradec </a:t>
            </a:r>
            <a:r>
              <a:rPr lang="en-US" sz="4400" i="1" dirty="0" err="1" smtClean="0">
                <a:cs typeface="Times New Roman" pitchFamily="18" charset="0"/>
              </a:rPr>
              <a:t>nad</a:t>
            </a:r>
            <a:r>
              <a:rPr lang="en-US" sz="4400" i="1" dirty="0" smtClean="0">
                <a:cs typeface="Times New Roman" pitchFamily="18" charset="0"/>
              </a:rPr>
              <a:t> </a:t>
            </a:r>
            <a:r>
              <a:rPr lang="en-US" sz="4400" i="1" dirty="0" err="1" smtClean="0">
                <a:cs typeface="Times New Roman" pitchFamily="18" charset="0"/>
              </a:rPr>
              <a:t>Svitavou</a:t>
            </a:r>
            <a:r>
              <a:rPr lang="en-US" sz="4400" i="1" dirty="0" smtClean="0">
                <a:cs typeface="Times New Roman" pitchFamily="18" charset="0"/>
              </a:rPr>
              <a:t>,</a:t>
            </a:r>
            <a:r>
              <a:rPr lang="cs-CZ" sz="4400" i="1" dirty="0" smtClean="0">
                <a:cs typeface="Times New Roman" pitchFamily="18" charset="0"/>
              </a:rPr>
              <a:t>        </a:t>
            </a:r>
            <a:br>
              <a:rPr lang="cs-CZ" sz="4400" i="1" dirty="0" smtClean="0">
                <a:cs typeface="Times New Roman" pitchFamily="18" charset="0"/>
              </a:rPr>
            </a:br>
            <a:r>
              <a:rPr lang="pl-PL" sz="4400" i="1" dirty="0" smtClean="0">
                <a:cs typeface="Times New Roman" pitchFamily="18" charset="0"/>
              </a:rPr>
              <a:t>Czech Republic, </a:t>
            </a:r>
            <a:r>
              <a:rPr lang="pl-PL" sz="4400" i="1" u="sng" dirty="0" smtClean="0">
                <a:cs typeface="Times New Roman" pitchFamily="18" charset="0"/>
                <a:hlinkClick r:id="rId4"/>
              </a:rPr>
              <a:t>petr.zehnalek@ukzuz.cz</a:t>
            </a:r>
            <a:r>
              <a:rPr lang="pl-PL" sz="4400" i="1" u="sng" dirty="0" smtClean="0">
                <a:cs typeface="Times New Roman" pitchFamily="18" charset="0"/>
              </a:rPr>
              <a:t/>
            </a:r>
            <a:br>
              <a:rPr lang="pl-PL" sz="4400" i="1" u="sng" dirty="0" smtClean="0">
                <a:cs typeface="Times New Roman" pitchFamily="18" charset="0"/>
              </a:rPr>
            </a:br>
            <a:r>
              <a:rPr lang="cs-CZ" sz="6600" b="1" baseline="30000" dirty="0" smtClean="0">
                <a:cs typeface="Times New Roman" pitchFamily="18" charset="0"/>
              </a:rPr>
              <a:t>2 </a:t>
            </a:r>
            <a:r>
              <a:rPr lang="en-US" sz="4400" i="1" dirty="0" smtClean="0">
                <a:cs typeface="Times New Roman" pitchFamily="18" charset="0"/>
              </a:rPr>
              <a:t>Czech University of Agriculture, 165 21 Prague 6 – </a:t>
            </a:r>
            <a:r>
              <a:rPr lang="en-US" sz="4400" i="1" dirty="0" err="1" smtClean="0">
                <a:cs typeface="Times New Roman" pitchFamily="18" charset="0"/>
              </a:rPr>
              <a:t>Suchdol</a:t>
            </a:r>
            <a:r>
              <a:rPr lang="en-US" sz="4400" i="1" dirty="0" smtClean="0">
                <a:cs typeface="Times New Roman" pitchFamily="18" charset="0"/>
              </a:rPr>
              <a:t>,</a:t>
            </a:r>
            <a:r>
              <a:rPr lang="cs-CZ" sz="4400" i="1" dirty="0" smtClean="0">
                <a:cs typeface="Times New Roman" pitchFamily="18" charset="0"/>
              </a:rPr>
              <a:t/>
            </a:r>
            <a:br>
              <a:rPr lang="cs-CZ" sz="4400" i="1" dirty="0" smtClean="0">
                <a:cs typeface="Times New Roman" pitchFamily="18" charset="0"/>
              </a:rPr>
            </a:br>
            <a:r>
              <a:rPr lang="en-US" sz="4400" i="1" dirty="0" smtClean="0">
                <a:cs typeface="Times New Roman" pitchFamily="18" charset="0"/>
              </a:rPr>
              <a:t> Czech Republic, </a:t>
            </a:r>
            <a:r>
              <a:rPr lang="en-US" sz="4400" i="1" dirty="0" err="1" smtClean="0">
                <a:cs typeface="Times New Roman" pitchFamily="18" charset="0"/>
                <a:hlinkClick r:id="rId5"/>
              </a:rPr>
              <a:t>baranyk</a:t>
            </a:r>
            <a:r>
              <a:rPr lang="en-US" sz="4400" i="1" dirty="0" smtClean="0">
                <a:cs typeface="Times New Roman" pitchFamily="18" charset="0"/>
                <a:hlinkClick r:id="rId5"/>
              </a:rPr>
              <a:t>@</a:t>
            </a:r>
            <a:r>
              <a:rPr lang="cs-CZ" sz="4400" i="1" dirty="0" smtClean="0">
                <a:cs typeface="Times New Roman" pitchFamily="18" charset="0"/>
                <a:hlinkClick r:id="rId5"/>
              </a:rPr>
              <a:t>af.czu.cz</a:t>
            </a:r>
            <a:endParaRPr kumimoji="0" lang="en-GB" sz="23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0414" y="7021241"/>
            <a:ext cx="147166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3400" dirty="0"/>
              <a:t> </a:t>
            </a:r>
            <a:r>
              <a:rPr lang="cs-CZ" sz="3400" dirty="0" smtClean="0"/>
              <a:t>      Winter </a:t>
            </a:r>
            <a:r>
              <a:rPr lang="cs-CZ" sz="3400" dirty="0" err="1"/>
              <a:t>hardiness</a:t>
            </a:r>
            <a:r>
              <a:rPr lang="cs-CZ" sz="3400" dirty="0"/>
              <a:t> </a:t>
            </a:r>
            <a:r>
              <a:rPr lang="cs-CZ" sz="3400" dirty="0" err="1"/>
              <a:t>was</a:t>
            </a:r>
            <a:r>
              <a:rPr lang="cs-CZ" sz="3400" dirty="0"/>
              <a:t> </a:t>
            </a:r>
            <a:r>
              <a:rPr lang="cs-CZ" sz="3400" dirty="0" err="1"/>
              <a:t>assessed</a:t>
            </a:r>
            <a:r>
              <a:rPr lang="cs-CZ" sz="3400" dirty="0"/>
              <a:t> in </a:t>
            </a:r>
            <a:r>
              <a:rPr lang="cs-CZ" sz="3400" dirty="0" err="1"/>
              <a:t>experiments</a:t>
            </a:r>
            <a:r>
              <a:rPr lang="cs-CZ" sz="3400" dirty="0"/>
              <a:t> </a:t>
            </a:r>
            <a:r>
              <a:rPr lang="cs-CZ" sz="3400" dirty="0" err="1"/>
              <a:t>founded</a:t>
            </a:r>
            <a:r>
              <a:rPr lang="cs-CZ" sz="3400" dirty="0"/>
              <a:t> </a:t>
            </a:r>
            <a:r>
              <a:rPr lang="cs-CZ" sz="3400" dirty="0" err="1"/>
              <a:t>for</a:t>
            </a:r>
            <a:r>
              <a:rPr lang="cs-CZ" sz="3400" dirty="0"/>
              <a:t> a Czech </a:t>
            </a:r>
            <a:r>
              <a:rPr lang="cs-CZ" sz="3400" dirty="0" err="1"/>
              <a:t>winter</a:t>
            </a:r>
            <a:r>
              <a:rPr lang="cs-CZ" sz="3400" dirty="0"/>
              <a:t> rape </a:t>
            </a:r>
            <a:r>
              <a:rPr lang="cs-CZ" sz="3400" dirty="0" err="1"/>
              <a:t>recommended</a:t>
            </a:r>
            <a:r>
              <a:rPr lang="cs-CZ" sz="3400" dirty="0"/>
              <a:t> list. </a:t>
            </a:r>
            <a:r>
              <a:rPr lang="en-GB" sz="3400" dirty="0"/>
              <a:t>There were included 15 hybrids, 20 lines and 1 semi dwarf hybrid varieties at 17 locations in 2009/10, 13 hybrids, 12 lines and 1 semi dwarf hybrid varieties at 15 locations in 2010/11, and 13 hybrids, 13 lines and 1 semi dwarf hybrid varieties at 18 locations in 2011/12</a:t>
            </a:r>
            <a:r>
              <a:rPr lang="en-GB" sz="3400" dirty="0" smtClean="0"/>
              <a:t>.</a:t>
            </a:r>
            <a:endParaRPr lang="cs-CZ" sz="3400" dirty="0" smtClean="0"/>
          </a:p>
          <a:p>
            <a:pPr algn="just"/>
            <a:endParaRPr lang="cs-CZ" sz="1400" dirty="0"/>
          </a:p>
          <a:p>
            <a:pPr algn="just"/>
            <a:r>
              <a:rPr lang="cs-CZ" sz="3400" dirty="0" smtClean="0"/>
              <a:t>       </a:t>
            </a:r>
            <a:r>
              <a:rPr lang="en-GB" sz="3400" dirty="0" smtClean="0"/>
              <a:t>These </a:t>
            </a:r>
            <a:r>
              <a:rPr lang="en-GB" sz="3400" dirty="0"/>
              <a:t>small plot trials (1 plot = 10 m</a:t>
            </a:r>
            <a:r>
              <a:rPr lang="en-GB" sz="3400" baseline="30000" dirty="0"/>
              <a:t>2</a:t>
            </a:r>
            <a:r>
              <a:rPr lang="en-GB" sz="3400" dirty="0"/>
              <a:t>) were 3x replicated. </a:t>
            </a:r>
            <a:r>
              <a:rPr lang="cs-CZ" sz="3400" dirty="0"/>
              <a:t>Winter </a:t>
            </a:r>
            <a:r>
              <a:rPr lang="cs-CZ" sz="3400" dirty="0" err="1"/>
              <a:t>hardiness</a:t>
            </a:r>
            <a:r>
              <a:rPr lang="cs-CZ" sz="3400" dirty="0"/>
              <a:t> </a:t>
            </a:r>
            <a:r>
              <a:rPr lang="en-GB" sz="3400" dirty="0"/>
              <a:t>was expressed as a percentage of plants overwintered, which is calculated from the evaluation of porosity in % in autumn and in the spring.</a:t>
            </a:r>
            <a:endParaRPr lang="cs-CZ" sz="34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827810"/>
              </p:ext>
            </p:extLst>
          </p:nvPr>
        </p:nvGraphicFramePr>
        <p:xfrm>
          <a:off x="360414" y="12421841"/>
          <a:ext cx="12448374" cy="438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63398"/>
                <a:gridCol w="878497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Level of crop management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Seed rate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</a:rPr>
                        <a:t>lines 70 seeds/m</a:t>
                      </a:r>
                      <a:r>
                        <a:rPr lang="en-GB" sz="3200" b="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</a:rPr>
                        <a:t>, hybrids 50 seeds/m</a:t>
                      </a:r>
                      <a:r>
                        <a:rPr lang="en-GB" sz="3200" b="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N fertilization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160 kg/ha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after</a:t>
                      </a: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cereal</a:t>
                      </a: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forecrop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90 kg/ha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after</a:t>
                      </a: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clover</a:t>
                      </a: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cereal</a:t>
                      </a: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legume</a:t>
                      </a: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mixture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S fertilization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40 kg/ha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after</a:t>
                      </a: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cereal</a:t>
                      </a: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forecrop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25 kg/ha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after</a:t>
                      </a: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clover</a:t>
                      </a: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cereal</a:t>
                      </a: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legume</a:t>
                      </a:r>
                      <a:r>
                        <a:rPr lang="cs-CZ" sz="3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3200" b="0" dirty="0" err="1">
                          <a:solidFill>
                            <a:schemeClr val="tx1"/>
                          </a:solidFill>
                          <a:effectLst/>
                        </a:rPr>
                        <a:t>mixture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B fertilization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</a:rPr>
                        <a:t>None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Growth regulator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</a:rPr>
                        <a:t>None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1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</a:rPr>
                        <a:t>Fungicide spraying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</a:rPr>
                        <a:t>None</a:t>
                      </a:r>
                      <a:endParaRPr lang="cs-CZ" sz="3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60414" y="11557745"/>
            <a:ext cx="721509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Table 1. Level of crop management</a:t>
            </a:r>
            <a:endParaRPr kumimoji="0" lang="cs-CZ" sz="3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60415" y="17318385"/>
            <a:ext cx="1471669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3400" dirty="0" smtClean="0"/>
              <a:t>       </a:t>
            </a:r>
            <a:r>
              <a:rPr lang="en-GB" sz="3400" dirty="0" smtClean="0"/>
              <a:t>Winter </a:t>
            </a:r>
            <a:r>
              <a:rPr lang="en-GB" sz="3400" dirty="0"/>
              <a:t>kill in seasons 2009/10 and 2010/11 was smaller, so only these locations were included in the evaluation, where distinction between least and most defective variety was at least 5%. Damage in the season 2011/12 was significantly larger, so they were included only sites with at least 10% of the difference in the evaluation</a:t>
            </a:r>
            <a:r>
              <a:rPr lang="en-GB" sz="3400" dirty="0" smtClean="0"/>
              <a:t>.</a:t>
            </a:r>
            <a:endParaRPr lang="cs-CZ" sz="3400" dirty="0" smtClean="0"/>
          </a:p>
          <a:p>
            <a:pPr algn="just"/>
            <a:endParaRPr lang="cs-CZ" sz="1400" dirty="0"/>
          </a:p>
          <a:p>
            <a:pPr algn="just"/>
            <a:r>
              <a:rPr lang="cs-CZ" sz="3400" dirty="0" smtClean="0"/>
              <a:t>       </a:t>
            </a:r>
            <a:r>
              <a:rPr lang="en-GB" sz="3400" dirty="0" smtClean="0"/>
              <a:t>11 </a:t>
            </a:r>
            <a:r>
              <a:rPr lang="en-GB" sz="3400" dirty="0"/>
              <a:t>sites were included in the evaluation in 2009/10. Varieties with the best hardiness were DK Secure, PR46W26, SW 05025 A (Da Vinci), Sherlock and Hornet. The most sensitive varieties were Goya and DK Cabernet</a:t>
            </a:r>
            <a:r>
              <a:rPr lang="en-GB" sz="3400" dirty="0" smtClean="0"/>
              <a:t>.</a:t>
            </a:r>
            <a:endParaRPr lang="cs-CZ" sz="3400" dirty="0" smtClean="0"/>
          </a:p>
          <a:p>
            <a:pPr algn="just"/>
            <a:endParaRPr lang="cs-CZ" sz="1400" dirty="0"/>
          </a:p>
          <a:p>
            <a:pPr algn="just"/>
            <a:r>
              <a:rPr lang="cs-CZ" sz="3400" dirty="0" smtClean="0"/>
              <a:t>       </a:t>
            </a:r>
            <a:r>
              <a:rPr lang="en-GB" sz="3400" dirty="0" smtClean="0"/>
              <a:t>10 </a:t>
            </a:r>
            <a:r>
              <a:rPr lang="en-GB" sz="3400" dirty="0"/>
              <a:t>sites were included in the evaluation in 2010/11. Varieties with the best hardiness were DK Secure, Xenon, Ladoga and Primus. The most sensitive varieties were Totem and Goya</a:t>
            </a:r>
            <a:r>
              <a:rPr lang="en-GB" sz="3400" dirty="0" smtClean="0"/>
              <a:t>.</a:t>
            </a:r>
            <a:endParaRPr lang="cs-CZ" sz="3400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893756"/>
              </p:ext>
            </p:extLst>
          </p:nvPr>
        </p:nvGraphicFramePr>
        <p:xfrm>
          <a:off x="838808" y="24375175"/>
          <a:ext cx="29286572" cy="18784016"/>
        </p:xfrm>
        <a:graphic>
          <a:graphicData uri="http://schemas.openxmlformats.org/drawingml/2006/table">
            <a:tbl>
              <a:tblPr/>
              <a:tblGrid>
                <a:gridCol w="4287462"/>
                <a:gridCol w="732406"/>
                <a:gridCol w="1050692"/>
                <a:gridCol w="1050692"/>
                <a:gridCol w="1050692"/>
                <a:gridCol w="1050692"/>
                <a:gridCol w="1050692"/>
                <a:gridCol w="1050692"/>
                <a:gridCol w="1050692"/>
                <a:gridCol w="1050692"/>
                <a:gridCol w="1050692"/>
                <a:gridCol w="1050692"/>
                <a:gridCol w="1050692"/>
                <a:gridCol w="1050692"/>
                <a:gridCol w="1050692"/>
                <a:gridCol w="1050692"/>
                <a:gridCol w="1050692"/>
                <a:gridCol w="1050692"/>
                <a:gridCol w="1050692"/>
                <a:gridCol w="1050692"/>
                <a:gridCol w="1338562"/>
                <a:gridCol w="1338562"/>
                <a:gridCol w="1338562"/>
                <a:gridCol w="1338562"/>
              </a:tblGrid>
              <a:tr h="648066">
                <a:tc gridSpan="24">
                  <a:txBody>
                    <a:bodyPr/>
                    <a:lstStyle/>
                    <a:p>
                      <a:pPr algn="l" fontAlgn="b"/>
                      <a:r>
                        <a:rPr lang="en-US" sz="3400" b="1" i="1" u="none" strike="noStrike" dirty="0">
                          <a:effectLst/>
                          <a:latin typeface="+mn-lt"/>
                        </a:rPr>
                        <a:t>Table 2. Results of the WOSR varieties´ winter hardiness after winter season 2011/12 in the Czech Republic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38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 fontAlgn="b"/>
                      <a:r>
                        <a:rPr lang="cs-CZ" sz="4000" b="1" i="0" u="none" strike="noStrike" dirty="0">
                          <a:effectLst/>
                          <a:latin typeface="+mn-lt"/>
                        </a:rPr>
                        <a:t>Variety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Type </a:t>
                      </a:r>
                      <a:r>
                        <a:rPr lang="cs-CZ" sz="3000" b="1" i="0" u="none" strike="noStrike" dirty="0" err="1">
                          <a:effectLst/>
                          <a:latin typeface="+mn-lt"/>
                        </a:rPr>
                        <a:t>of</a:t>
                      </a:r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 variety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 err="1">
                          <a:effectLst/>
                          <a:latin typeface="+mn-lt"/>
                        </a:rPr>
                        <a:t>Localities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dirty="0" err="1">
                          <a:effectLst/>
                          <a:latin typeface="+mn-lt"/>
                        </a:rPr>
                        <a:t>Mean</a:t>
                      </a:r>
                      <a:r>
                        <a:rPr lang="cs-CZ" sz="28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2800" b="1" i="0" u="none" strike="noStrike" dirty="0" err="1">
                          <a:effectLst/>
                          <a:latin typeface="+mn-lt"/>
                        </a:rPr>
                        <a:t>of</a:t>
                      </a:r>
                      <a:r>
                        <a:rPr lang="cs-CZ" sz="2800" b="1" i="0" u="none" strike="noStrike" dirty="0">
                          <a:effectLst/>
                          <a:latin typeface="+mn-lt"/>
                        </a:rPr>
                        <a:t> variety 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err="1">
                          <a:effectLst/>
                          <a:latin typeface="+mn-lt"/>
                        </a:rPr>
                        <a:t>Sequence</a:t>
                      </a:r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2800" b="0" i="0" u="none" strike="noStrike" dirty="0" err="1">
                          <a:effectLst/>
                          <a:latin typeface="+mn-lt"/>
                        </a:rPr>
                        <a:t>of</a:t>
                      </a:r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 variety 2009/10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err="1">
                          <a:effectLst/>
                          <a:latin typeface="+mn-lt"/>
                        </a:rPr>
                        <a:t>Sequence</a:t>
                      </a:r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2800" b="0" i="0" u="none" strike="noStrike" dirty="0" err="1">
                          <a:effectLst/>
                          <a:latin typeface="+mn-lt"/>
                        </a:rPr>
                        <a:t>of</a:t>
                      </a:r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 variety 2010/11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 err="1">
                          <a:effectLst/>
                          <a:latin typeface="+mn-lt"/>
                        </a:rPr>
                        <a:t>Sequence</a:t>
                      </a:r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2800" b="0" i="0" u="none" strike="noStrike" dirty="0" err="1">
                          <a:effectLst/>
                          <a:latin typeface="+mn-lt"/>
                        </a:rPr>
                        <a:t>of</a:t>
                      </a:r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 variety 2011/12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845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Pusté </a:t>
                      </a:r>
                      <a:r>
                        <a:rPr lang="cs-CZ" sz="3000" b="1" i="0" u="none" strike="noStrike" dirty="0" err="1">
                          <a:effectLst/>
                          <a:latin typeface="+mn-lt"/>
                        </a:rPr>
                        <a:t>Jakartice</a:t>
                      </a:r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Libějovice*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Vysoká*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Humpolec*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Staňkov*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Trutnov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Slapy u Tábora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Chlumec </a:t>
                      </a:r>
                      <a:r>
                        <a:rPr lang="cs-CZ" sz="3000" b="1" i="0" u="none" strike="noStrike" dirty="0" err="1">
                          <a:effectLst/>
                          <a:latin typeface="+mn-lt"/>
                        </a:rPr>
                        <a:t>n.C</a:t>
                      </a:r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Opava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Hradec </a:t>
                      </a:r>
                      <a:r>
                        <a:rPr lang="cs-CZ" sz="3000" b="1" i="0" u="none" strike="noStrike" dirty="0" err="1">
                          <a:effectLst/>
                          <a:latin typeface="+mn-lt"/>
                        </a:rPr>
                        <a:t>n.S</a:t>
                      </a:r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Domanínek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Jaroměřice </a:t>
                      </a:r>
                      <a:r>
                        <a:rPr lang="cs-CZ" sz="3000" b="1" i="0" u="none" strike="noStrike" dirty="0" err="1">
                          <a:effectLst/>
                          <a:latin typeface="+mn-lt"/>
                        </a:rPr>
                        <a:t>n.R</a:t>
                      </a:r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Lípa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Věrovany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Krásné Údolí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Horažďovice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Hněvčeves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Čáslav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3000" b="1" i="0" u="none" strike="noStrike" dirty="0" err="1" smtClean="0">
                          <a:effectLst/>
                          <a:latin typeface="+mn-lt"/>
                        </a:rPr>
                        <a:t>Ladoga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3000" b="1" i="0" u="none" strike="noStrike" dirty="0" err="1" smtClean="0">
                          <a:effectLst/>
                          <a:latin typeface="+mn-lt"/>
                        </a:rPr>
                        <a:t>Cortes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NK </a:t>
                      </a:r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Morse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3000" b="1" i="0" u="none" strike="noStrike" dirty="0" err="1" smtClean="0">
                          <a:effectLst/>
                          <a:latin typeface="+mn-lt"/>
                        </a:rPr>
                        <a:t>Arot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dirty="0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Xenon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DK </a:t>
                      </a:r>
                      <a:r>
                        <a:rPr lang="cs-CZ" sz="3000" b="1" i="0" u="none" strike="noStrike" dirty="0" err="1">
                          <a:effectLst/>
                          <a:latin typeface="+mn-lt"/>
                        </a:rPr>
                        <a:t>Exquisite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DK </a:t>
                      </a:r>
                      <a:r>
                        <a:rPr lang="cs-CZ" sz="3000" b="1" i="0" u="none" strike="noStrike" dirty="0" err="1">
                          <a:effectLst/>
                          <a:latin typeface="+mn-lt"/>
                        </a:rPr>
                        <a:t>Secure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SD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3000" b="1" i="0" u="none" strike="noStrike" dirty="0" err="1" smtClean="0">
                          <a:effectLst/>
                          <a:latin typeface="+mn-lt"/>
                        </a:rPr>
                        <a:t>Sherpa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Rohan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NK </a:t>
                      </a:r>
                      <a:r>
                        <a:rPr lang="cs-CZ" sz="3000" b="1" i="0" u="none" strike="noStrike" dirty="0" err="1">
                          <a:effectLst/>
                          <a:latin typeface="+mn-lt"/>
                        </a:rPr>
                        <a:t>Grandia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PR46W26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3000" b="1" i="0" u="none" strike="noStrike" dirty="0" err="1" smtClean="0">
                          <a:effectLst/>
                          <a:latin typeface="+mn-lt"/>
                        </a:rPr>
                        <a:t>Inspiration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3000" b="1" i="0" u="none" strike="noStrike" dirty="0" err="1" smtClean="0">
                          <a:effectLst/>
                          <a:latin typeface="+mn-lt"/>
                        </a:rPr>
                        <a:t>Sherlock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3000" b="1" i="0" u="none" strike="noStrike" dirty="0" err="1" smtClean="0">
                          <a:effectLst/>
                          <a:latin typeface="+mn-lt"/>
                        </a:rPr>
                        <a:t>Jumper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3000" b="1" i="0" u="none" strike="noStrike" dirty="0" err="1" smtClean="0">
                          <a:effectLst/>
                          <a:latin typeface="+mn-lt"/>
                        </a:rPr>
                        <a:t>Artoga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NK </a:t>
                      </a:r>
                      <a:r>
                        <a:rPr lang="cs-CZ" sz="3000" b="1" i="0" u="none" strike="noStrike" dirty="0" err="1">
                          <a:effectLst/>
                          <a:latin typeface="+mn-lt"/>
                        </a:rPr>
                        <a:t>Diamond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Primus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Rumba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NK </a:t>
                      </a:r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Speed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3000" b="1" i="0" u="none" strike="noStrike" dirty="0" err="1" smtClean="0">
                          <a:effectLst/>
                          <a:latin typeface="+mn-lt"/>
                        </a:rPr>
                        <a:t>Chagall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3000" b="1" i="0" u="none" strike="noStrike" dirty="0" err="1" smtClean="0">
                          <a:effectLst/>
                          <a:latin typeface="+mn-lt"/>
                        </a:rPr>
                        <a:t>Dobrava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SW </a:t>
                      </a:r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05025 A (Da Vinci)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Totem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3000" b="1" i="0" u="none" strike="noStrike" dirty="0" err="1" smtClean="0">
                          <a:effectLst/>
                          <a:latin typeface="+mn-lt"/>
                        </a:rPr>
                        <a:t>Buzz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SY </a:t>
                      </a:r>
                      <a:r>
                        <a:rPr lang="cs-CZ" sz="3000" b="1" i="0" u="none" strike="noStrike" dirty="0" err="1">
                          <a:effectLst/>
                          <a:latin typeface="+mn-lt"/>
                        </a:rPr>
                        <a:t>Cassidy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dirty="0"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3000" b="1" i="0" u="none" strike="noStrike" dirty="0" err="1" smtClean="0">
                          <a:effectLst/>
                          <a:latin typeface="+mn-lt"/>
                        </a:rPr>
                        <a:t>Lohana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ES </a:t>
                      </a:r>
                      <a:r>
                        <a:rPr lang="cs-CZ" sz="3000" b="1" i="0" u="none" strike="noStrike" dirty="0" err="1">
                          <a:effectLst/>
                          <a:latin typeface="+mn-lt"/>
                        </a:rPr>
                        <a:t>Alegria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dirty="0"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MD </a:t>
                      </a:r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0.05**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3000" b="1" i="0" u="none" strike="noStrike" dirty="0" err="1" smtClean="0">
                          <a:effectLst/>
                          <a:latin typeface="+mn-lt"/>
                        </a:rPr>
                        <a:t>Mean</a:t>
                      </a:r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3000" b="1" i="0" u="none" strike="noStrike" dirty="0" err="1">
                          <a:effectLst/>
                          <a:latin typeface="+mn-lt"/>
                        </a:rPr>
                        <a:t>of</a:t>
                      </a:r>
                      <a:r>
                        <a:rPr lang="cs-CZ" sz="30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3000" b="1" i="0" u="none" strike="noStrike" dirty="0" err="1">
                          <a:effectLst/>
                          <a:latin typeface="+mn-lt"/>
                        </a:rPr>
                        <a:t>locality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dirty="0"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 fontAlgn="b"/>
                      <a:r>
                        <a:rPr lang="cs-CZ" sz="3000" b="1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3000" b="1" i="0" u="none" strike="noStrike" dirty="0" err="1" smtClean="0">
                          <a:effectLst/>
                          <a:latin typeface="+mn-lt"/>
                        </a:rPr>
                        <a:t>Correlation</a:t>
                      </a:r>
                      <a:endParaRPr lang="cs-CZ" sz="3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0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0,27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0,27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0,61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0,53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0,87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0,36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0,82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>
                          <a:effectLst/>
                          <a:latin typeface="+mn-lt"/>
                        </a:rPr>
                        <a:t>0,89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600" b="0" i="0" u="none" strike="noStrike" dirty="0">
                          <a:effectLst/>
                          <a:latin typeface="+mn-lt"/>
                        </a:rPr>
                        <a:t>0,81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248">
                <a:tc gridSpan="24"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effectLst/>
                          <a:latin typeface="Arial CE"/>
                        </a:rPr>
                        <a:t>*</a:t>
                      </a:r>
                      <a:r>
                        <a:rPr lang="en-US" sz="2800" b="0" i="1" u="none" strike="noStrike" dirty="0">
                          <a:effectLst/>
                          <a:latin typeface="+mn-lt"/>
                        </a:rPr>
                        <a:t>Trial site is not included in the mean of variety, because there were no significant differences in varieties´ winter hardiness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effectLst/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Picture 2" descr="C:\Users\Roman Hnilička\Desktop\logo 2 zelené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26" y="2158763"/>
            <a:ext cx="2344648" cy="407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161" y="2874397"/>
            <a:ext cx="3732448" cy="22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5914142" y="17226622"/>
            <a:ext cx="568863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3400" dirty="0" err="1"/>
              <a:t>After</a:t>
            </a:r>
            <a:r>
              <a:rPr lang="cs-CZ" sz="3400" dirty="0"/>
              <a:t> </a:t>
            </a:r>
            <a:r>
              <a:rPr lang="cs-CZ" sz="3400" dirty="0" err="1"/>
              <a:t>evaluating</a:t>
            </a:r>
            <a:r>
              <a:rPr lang="cs-CZ" sz="3400" dirty="0"/>
              <a:t> </a:t>
            </a:r>
            <a:r>
              <a:rPr lang="cs-CZ" sz="3400" dirty="0" err="1"/>
              <a:t>of</a:t>
            </a:r>
            <a:r>
              <a:rPr lang="cs-CZ" sz="3400" dirty="0"/>
              <a:t> </a:t>
            </a:r>
            <a:r>
              <a:rPr lang="cs-CZ" sz="3400" dirty="0" err="1"/>
              <a:t>resistance</a:t>
            </a:r>
            <a:r>
              <a:rPr lang="cs-CZ" sz="3400" dirty="0"/>
              <a:t> to </a:t>
            </a:r>
            <a:r>
              <a:rPr lang="cs-CZ" sz="3400" dirty="0" err="1"/>
              <a:t>winter</a:t>
            </a:r>
            <a:r>
              <a:rPr lang="cs-CZ" sz="3400" dirty="0"/>
              <a:t> </a:t>
            </a:r>
            <a:r>
              <a:rPr lang="cs-CZ" sz="3400" dirty="0" err="1"/>
              <a:t>kill</a:t>
            </a:r>
            <a:r>
              <a:rPr lang="cs-CZ" sz="3400" dirty="0"/>
              <a:t> in </a:t>
            </a:r>
            <a:r>
              <a:rPr lang="cs-CZ" sz="3400" dirty="0" err="1"/>
              <a:t>the</a:t>
            </a:r>
            <a:r>
              <a:rPr lang="cs-CZ" sz="3400" dirty="0"/>
              <a:t> last </a:t>
            </a:r>
            <a:r>
              <a:rPr lang="cs-CZ" sz="3400" dirty="0" err="1"/>
              <a:t>three</a:t>
            </a:r>
            <a:r>
              <a:rPr lang="cs-CZ" sz="3400" dirty="0"/>
              <a:t> </a:t>
            </a:r>
            <a:r>
              <a:rPr lang="cs-CZ" sz="3400" dirty="0" err="1"/>
              <a:t>years</a:t>
            </a:r>
            <a:r>
              <a:rPr lang="cs-CZ" sz="3400" dirty="0"/>
              <a:t>, </a:t>
            </a:r>
            <a:r>
              <a:rPr lang="cs-CZ" sz="3400" dirty="0" err="1"/>
              <a:t>it</a:t>
            </a:r>
            <a:r>
              <a:rPr lang="cs-CZ" sz="3400" dirty="0"/>
              <a:t> </a:t>
            </a:r>
            <a:r>
              <a:rPr lang="cs-CZ" sz="3400" dirty="0" err="1"/>
              <a:t>is</a:t>
            </a:r>
            <a:r>
              <a:rPr lang="cs-CZ" sz="3400" dirty="0"/>
              <a:t> </a:t>
            </a:r>
            <a:r>
              <a:rPr lang="cs-CZ" sz="3400" dirty="0" err="1"/>
              <a:t>evident</a:t>
            </a:r>
            <a:r>
              <a:rPr lang="cs-CZ" sz="3400" dirty="0"/>
              <a:t> </a:t>
            </a:r>
            <a:r>
              <a:rPr lang="cs-CZ" sz="3400" dirty="0" err="1"/>
              <a:t>that</a:t>
            </a:r>
            <a:r>
              <a:rPr lang="cs-CZ" sz="3400" dirty="0"/>
              <a:t> </a:t>
            </a:r>
            <a:r>
              <a:rPr lang="cs-CZ" sz="3400" dirty="0" err="1"/>
              <a:t>despite</a:t>
            </a:r>
            <a:r>
              <a:rPr lang="cs-CZ" sz="3400" dirty="0"/>
              <a:t> </a:t>
            </a:r>
            <a:r>
              <a:rPr lang="cs-CZ" sz="3400" dirty="0" err="1"/>
              <a:t>the</a:t>
            </a:r>
            <a:r>
              <a:rPr lang="cs-CZ" sz="3400" dirty="0"/>
              <a:t> </a:t>
            </a:r>
            <a:r>
              <a:rPr lang="cs-CZ" sz="3400" dirty="0" err="1"/>
              <a:t>relatively</a:t>
            </a:r>
            <a:r>
              <a:rPr lang="cs-CZ" sz="3400" dirty="0"/>
              <a:t> </a:t>
            </a:r>
            <a:r>
              <a:rPr lang="cs-CZ" sz="3400" dirty="0" err="1"/>
              <a:t>small</a:t>
            </a:r>
            <a:r>
              <a:rPr lang="cs-CZ" sz="3400" dirty="0"/>
              <a:t> </a:t>
            </a:r>
            <a:r>
              <a:rPr lang="cs-CZ" sz="3400" dirty="0" err="1"/>
              <a:t>amount</a:t>
            </a:r>
            <a:r>
              <a:rPr lang="cs-CZ" sz="3400" dirty="0"/>
              <a:t> </a:t>
            </a:r>
            <a:r>
              <a:rPr lang="cs-CZ" sz="3400" dirty="0" err="1"/>
              <a:t>of</a:t>
            </a:r>
            <a:r>
              <a:rPr lang="cs-CZ" sz="3400" dirty="0"/>
              <a:t> </a:t>
            </a:r>
            <a:r>
              <a:rPr lang="cs-CZ" sz="3400" dirty="0" err="1"/>
              <a:t>damage</a:t>
            </a:r>
            <a:r>
              <a:rPr lang="cs-CZ" sz="3400" dirty="0"/>
              <a:t> (</a:t>
            </a:r>
            <a:r>
              <a:rPr lang="cs-CZ" sz="3400" dirty="0" err="1"/>
              <a:t>see</a:t>
            </a:r>
            <a:r>
              <a:rPr lang="cs-CZ" sz="3400" dirty="0"/>
              <a:t> </a:t>
            </a:r>
            <a:r>
              <a:rPr lang="cs-CZ" sz="3400" dirty="0" err="1"/>
              <a:t>years</a:t>
            </a:r>
            <a:r>
              <a:rPr lang="cs-CZ" sz="3400" dirty="0"/>
              <a:t> 2010 and 2011), </a:t>
            </a:r>
            <a:r>
              <a:rPr lang="cs-CZ" sz="3400" dirty="0" err="1"/>
              <a:t>when</a:t>
            </a:r>
            <a:r>
              <a:rPr lang="cs-CZ" sz="3400" dirty="0"/>
              <a:t> </a:t>
            </a:r>
            <a:r>
              <a:rPr lang="cs-CZ" sz="3400" dirty="0" err="1"/>
              <a:t>localities</a:t>
            </a:r>
            <a:r>
              <a:rPr lang="cs-CZ" sz="3400" dirty="0"/>
              <a:t> </a:t>
            </a:r>
            <a:r>
              <a:rPr lang="cs-CZ" sz="3400" dirty="0" err="1"/>
              <a:t>with</a:t>
            </a:r>
            <a:r>
              <a:rPr lang="cs-CZ" sz="3400" dirty="0"/>
              <a:t> </a:t>
            </a:r>
            <a:r>
              <a:rPr lang="cs-CZ" sz="3400" dirty="0" err="1"/>
              <a:t>relatively</a:t>
            </a:r>
            <a:r>
              <a:rPr lang="cs-CZ" sz="3400" dirty="0"/>
              <a:t> </a:t>
            </a:r>
            <a:r>
              <a:rPr lang="cs-CZ" sz="3400" dirty="0" err="1"/>
              <a:t>little</a:t>
            </a:r>
            <a:r>
              <a:rPr lang="cs-CZ" sz="3400" dirty="0"/>
              <a:t> </a:t>
            </a:r>
            <a:r>
              <a:rPr lang="cs-CZ" sz="3400" dirty="0" err="1"/>
              <a:t>difference</a:t>
            </a:r>
            <a:r>
              <a:rPr lang="cs-CZ" sz="3400" dirty="0"/>
              <a:t> </a:t>
            </a:r>
            <a:r>
              <a:rPr lang="cs-CZ" sz="3400" dirty="0" err="1"/>
              <a:t>between</a:t>
            </a:r>
            <a:r>
              <a:rPr lang="cs-CZ" sz="3400" dirty="0"/>
              <a:t> </a:t>
            </a:r>
            <a:r>
              <a:rPr lang="cs-CZ" sz="3400" dirty="0" err="1"/>
              <a:t>varieties</a:t>
            </a:r>
            <a:r>
              <a:rPr lang="cs-CZ" sz="3400" dirty="0"/>
              <a:t> (min. 5%) </a:t>
            </a:r>
            <a:r>
              <a:rPr lang="cs-CZ" sz="3400" dirty="0" err="1"/>
              <a:t>were</a:t>
            </a:r>
            <a:r>
              <a:rPr lang="cs-CZ" sz="3400" dirty="0"/>
              <a:t> </a:t>
            </a:r>
            <a:r>
              <a:rPr lang="cs-CZ" sz="3400" dirty="0" err="1"/>
              <a:t>included</a:t>
            </a:r>
            <a:r>
              <a:rPr lang="cs-CZ" sz="3400" dirty="0"/>
              <a:t> in </a:t>
            </a:r>
            <a:r>
              <a:rPr lang="cs-CZ" sz="3400" dirty="0" err="1"/>
              <a:t>the</a:t>
            </a:r>
            <a:r>
              <a:rPr lang="cs-CZ" sz="3400" dirty="0"/>
              <a:t> </a:t>
            </a:r>
            <a:r>
              <a:rPr lang="cs-CZ" sz="3400" dirty="0" err="1"/>
              <a:t>average</a:t>
            </a:r>
            <a:r>
              <a:rPr lang="cs-CZ" sz="3400" dirty="0"/>
              <a:t>, </a:t>
            </a:r>
            <a:r>
              <a:rPr lang="cs-CZ" sz="3400" dirty="0" err="1"/>
              <a:t>also</a:t>
            </a:r>
            <a:r>
              <a:rPr lang="cs-CZ" sz="3400" dirty="0"/>
              <a:t> </a:t>
            </a:r>
            <a:r>
              <a:rPr lang="cs-CZ" sz="3400" dirty="0" err="1"/>
              <a:t>small</a:t>
            </a:r>
            <a:r>
              <a:rPr lang="cs-CZ" sz="3400" dirty="0"/>
              <a:t> plot </a:t>
            </a:r>
            <a:r>
              <a:rPr lang="cs-CZ" sz="3400" dirty="0" err="1"/>
              <a:t>trials</a:t>
            </a:r>
            <a:r>
              <a:rPr lang="cs-CZ" sz="3400" dirty="0"/>
              <a:t> </a:t>
            </a:r>
            <a:r>
              <a:rPr lang="cs-CZ" sz="3400" dirty="0" err="1"/>
              <a:t>may</a:t>
            </a:r>
            <a:r>
              <a:rPr lang="cs-CZ" sz="3400" dirty="0"/>
              <a:t> </a:t>
            </a:r>
            <a:r>
              <a:rPr lang="cs-CZ" sz="3400" dirty="0" err="1"/>
              <a:t>offer</a:t>
            </a:r>
            <a:r>
              <a:rPr lang="cs-CZ" sz="3400" dirty="0"/>
              <a:t> </a:t>
            </a:r>
            <a:r>
              <a:rPr lang="cs-CZ" sz="3400" dirty="0" err="1"/>
              <a:t>reliable</a:t>
            </a:r>
            <a:r>
              <a:rPr lang="cs-CZ" sz="3400" dirty="0"/>
              <a:t> </a:t>
            </a:r>
            <a:r>
              <a:rPr lang="cs-CZ" sz="3400" dirty="0" err="1"/>
              <a:t>results</a:t>
            </a:r>
            <a:r>
              <a:rPr lang="cs-CZ" sz="3400" dirty="0"/>
              <a:t> </a:t>
            </a:r>
            <a:r>
              <a:rPr lang="cs-CZ" sz="3400" dirty="0" err="1"/>
              <a:t>of</a:t>
            </a:r>
            <a:r>
              <a:rPr lang="cs-CZ" sz="3400" dirty="0"/>
              <a:t> </a:t>
            </a:r>
            <a:r>
              <a:rPr lang="cs-CZ" sz="3400" dirty="0" err="1"/>
              <a:t>the</a:t>
            </a:r>
            <a:r>
              <a:rPr lang="cs-CZ" sz="3400" dirty="0"/>
              <a:t> </a:t>
            </a:r>
            <a:r>
              <a:rPr lang="cs-CZ" sz="3400" dirty="0" err="1"/>
              <a:t>resistance</a:t>
            </a:r>
            <a:r>
              <a:rPr lang="cs-CZ" sz="3400" dirty="0"/>
              <a:t> </a:t>
            </a:r>
            <a:r>
              <a:rPr lang="cs-CZ" sz="3400" dirty="0" err="1"/>
              <a:t>of</a:t>
            </a:r>
            <a:r>
              <a:rPr lang="cs-CZ" sz="3400" dirty="0"/>
              <a:t> </a:t>
            </a:r>
            <a:r>
              <a:rPr lang="cs-CZ" sz="3400" dirty="0" err="1"/>
              <a:t>the</a:t>
            </a:r>
            <a:r>
              <a:rPr lang="cs-CZ" sz="3400" dirty="0"/>
              <a:t> </a:t>
            </a:r>
            <a:r>
              <a:rPr lang="cs-CZ" sz="3400" dirty="0" err="1"/>
              <a:t>varieties</a:t>
            </a:r>
            <a:r>
              <a:rPr lang="cs-CZ" sz="3400" dirty="0"/>
              <a:t>, </a:t>
            </a:r>
            <a:r>
              <a:rPr lang="cs-CZ" sz="3400" dirty="0" err="1"/>
              <a:t>especially</a:t>
            </a:r>
            <a:r>
              <a:rPr lang="cs-CZ" sz="3400" dirty="0"/>
              <a:t> </a:t>
            </a:r>
            <a:r>
              <a:rPr lang="cs-CZ" sz="3400" dirty="0" err="1"/>
              <a:t>regarding</a:t>
            </a:r>
            <a:r>
              <a:rPr lang="cs-CZ" sz="3400" dirty="0"/>
              <a:t> to </a:t>
            </a:r>
            <a:r>
              <a:rPr lang="cs-CZ" sz="3400" dirty="0" err="1" smtClean="0"/>
              <a:t>varieties</a:t>
            </a:r>
            <a:endParaRPr lang="cs-CZ" sz="3400" dirty="0"/>
          </a:p>
        </p:txBody>
      </p:sp>
      <p:sp>
        <p:nvSpPr>
          <p:cNvPr id="2" name="Obdélník 1"/>
          <p:cNvSpPr/>
          <p:nvPr/>
        </p:nvSpPr>
        <p:spPr>
          <a:xfrm>
            <a:off x="24688800" y="7093248"/>
            <a:ext cx="591497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3400" dirty="0" smtClean="0"/>
              <a:t>       </a:t>
            </a:r>
            <a:r>
              <a:rPr lang="en-GB" sz="3400" dirty="0" smtClean="0"/>
              <a:t>13 </a:t>
            </a:r>
            <a:r>
              <a:rPr lang="en-GB" sz="3400" dirty="0"/>
              <a:t>sites were included in the evaluation in 2011/12. Varieties with the best hardiness were Ladoga, Cortes, NK Morse and </a:t>
            </a:r>
            <a:r>
              <a:rPr lang="en-GB" sz="3400" dirty="0" err="1"/>
              <a:t>Arot</a:t>
            </a:r>
            <a:r>
              <a:rPr lang="en-GB" sz="3400" dirty="0"/>
              <a:t>. The most sensitive varieties were SY Cassidy, </a:t>
            </a:r>
            <a:r>
              <a:rPr lang="en-GB" sz="3400" dirty="0" err="1"/>
              <a:t>Lohana</a:t>
            </a:r>
            <a:r>
              <a:rPr lang="en-GB" sz="3400" dirty="0"/>
              <a:t> and ES </a:t>
            </a:r>
            <a:r>
              <a:rPr lang="en-GB" sz="3400" dirty="0" err="1"/>
              <a:t>Alegria</a:t>
            </a:r>
            <a:r>
              <a:rPr lang="en-GB" sz="3400" dirty="0" smtClean="0"/>
              <a:t>.</a:t>
            </a:r>
            <a:endParaRPr lang="cs-CZ" sz="3400" dirty="0" smtClean="0"/>
          </a:p>
          <a:p>
            <a:pPr algn="just"/>
            <a:endParaRPr lang="cs-CZ" sz="1400" dirty="0" smtClean="0"/>
          </a:p>
          <a:p>
            <a:pPr algn="just"/>
            <a:r>
              <a:rPr lang="cs-CZ" sz="3400" dirty="0" smtClean="0"/>
              <a:t>      </a:t>
            </a:r>
            <a:r>
              <a:rPr lang="cs-CZ" sz="3400" dirty="0" err="1" smtClean="0"/>
              <a:t>Individual</a:t>
            </a:r>
            <a:r>
              <a:rPr lang="cs-CZ" sz="3400" dirty="0" smtClean="0"/>
              <a:t> </a:t>
            </a:r>
            <a:r>
              <a:rPr lang="cs-CZ" sz="3400" dirty="0" err="1"/>
              <a:t>years</a:t>
            </a:r>
            <a:r>
              <a:rPr lang="cs-CZ" sz="3400" dirty="0"/>
              <a:t> </a:t>
            </a:r>
            <a:r>
              <a:rPr lang="cs-CZ" sz="3400" dirty="0" err="1"/>
              <a:t>were</a:t>
            </a:r>
            <a:r>
              <a:rPr lang="cs-CZ" sz="3400" dirty="0"/>
              <a:t> </a:t>
            </a:r>
            <a:r>
              <a:rPr lang="cs-CZ" sz="3400" dirty="0" err="1"/>
              <a:t>compared</a:t>
            </a:r>
            <a:r>
              <a:rPr lang="cs-CZ" sz="3400" dirty="0"/>
              <a:t> </a:t>
            </a:r>
            <a:r>
              <a:rPr lang="cs-CZ" sz="3400" dirty="0" err="1"/>
              <a:t>with</a:t>
            </a:r>
            <a:r>
              <a:rPr lang="cs-CZ" sz="3400" dirty="0"/>
              <a:t> </a:t>
            </a:r>
            <a:r>
              <a:rPr lang="cs-CZ" sz="3400" dirty="0" err="1"/>
              <a:t>each</a:t>
            </a:r>
            <a:r>
              <a:rPr lang="cs-CZ" sz="3400" dirty="0"/>
              <a:t> </a:t>
            </a:r>
            <a:r>
              <a:rPr lang="cs-CZ" sz="3400" dirty="0" err="1"/>
              <a:t>other</a:t>
            </a:r>
            <a:r>
              <a:rPr lang="cs-CZ" sz="3400" dirty="0"/>
              <a:t> by </a:t>
            </a:r>
            <a:r>
              <a:rPr lang="cs-CZ" sz="3400" dirty="0" err="1"/>
              <a:t>comparing</a:t>
            </a:r>
            <a:r>
              <a:rPr lang="cs-CZ" sz="3400" dirty="0"/>
              <a:t> </a:t>
            </a:r>
            <a:r>
              <a:rPr lang="cs-CZ" sz="3400" dirty="0" err="1"/>
              <a:t>the</a:t>
            </a:r>
            <a:r>
              <a:rPr lang="cs-CZ" sz="3400" dirty="0"/>
              <a:t> </a:t>
            </a:r>
            <a:r>
              <a:rPr lang="cs-CZ" sz="3400" dirty="0" err="1"/>
              <a:t>sequence</a:t>
            </a:r>
            <a:r>
              <a:rPr lang="cs-CZ" sz="3400" dirty="0"/>
              <a:t> </a:t>
            </a:r>
            <a:r>
              <a:rPr lang="cs-CZ" sz="3400" dirty="0" err="1"/>
              <a:t>of</a:t>
            </a:r>
            <a:r>
              <a:rPr lang="cs-CZ" sz="3400" dirty="0"/>
              <a:t> </a:t>
            </a:r>
            <a:r>
              <a:rPr lang="cs-CZ" sz="3400" dirty="0" err="1"/>
              <a:t>varieties</a:t>
            </a:r>
            <a:r>
              <a:rPr lang="cs-CZ" sz="3400" dirty="0"/>
              <a:t> </a:t>
            </a:r>
            <a:r>
              <a:rPr lang="cs-CZ" sz="3400" dirty="0" err="1"/>
              <a:t>due</a:t>
            </a:r>
            <a:r>
              <a:rPr lang="cs-CZ" sz="3400" dirty="0"/>
              <a:t> to </a:t>
            </a:r>
            <a:r>
              <a:rPr lang="cs-CZ" sz="3400" dirty="0" err="1"/>
              <a:t>partly</a:t>
            </a:r>
            <a:r>
              <a:rPr lang="cs-CZ" sz="3400" dirty="0"/>
              <a:t> </a:t>
            </a:r>
            <a:r>
              <a:rPr lang="cs-CZ" sz="3400" dirty="0" err="1"/>
              <a:t>differing</a:t>
            </a:r>
            <a:r>
              <a:rPr lang="cs-CZ" sz="3400" dirty="0"/>
              <a:t> </a:t>
            </a:r>
            <a:r>
              <a:rPr lang="cs-CZ" sz="3400" dirty="0" err="1"/>
              <a:t>lists</a:t>
            </a:r>
            <a:r>
              <a:rPr lang="cs-CZ" sz="3400" dirty="0"/>
              <a:t> </a:t>
            </a:r>
            <a:r>
              <a:rPr lang="cs-CZ" sz="3400" dirty="0" err="1"/>
              <a:t>of</a:t>
            </a:r>
            <a:r>
              <a:rPr lang="cs-CZ" sz="3400" dirty="0"/>
              <a:t> </a:t>
            </a:r>
            <a:r>
              <a:rPr lang="cs-CZ" sz="3400" dirty="0" err="1"/>
              <a:t>varieties</a:t>
            </a:r>
            <a:r>
              <a:rPr lang="cs-CZ" sz="3400" dirty="0"/>
              <a:t> in these </a:t>
            </a:r>
            <a:r>
              <a:rPr lang="cs-CZ" sz="3400" dirty="0" err="1"/>
              <a:t>years</a:t>
            </a:r>
            <a:r>
              <a:rPr lang="cs-CZ" sz="3400" dirty="0"/>
              <a:t>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15914141" y="13697259"/>
            <a:ext cx="1468963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3400" dirty="0" err="1"/>
              <a:t>Comparison</a:t>
            </a:r>
            <a:r>
              <a:rPr lang="cs-CZ" sz="3400" dirty="0"/>
              <a:t> </a:t>
            </a:r>
            <a:r>
              <a:rPr lang="cs-CZ" sz="3400" dirty="0" err="1"/>
              <a:t>is</a:t>
            </a:r>
            <a:r>
              <a:rPr lang="cs-CZ" sz="3400" dirty="0"/>
              <a:t> </a:t>
            </a:r>
            <a:r>
              <a:rPr lang="cs-CZ" sz="3400" dirty="0" err="1"/>
              <a:t>available</a:t>
            </a:r>
            <a:r>
              <a:rPr lang="cs-CZ" sz="3400" dirty="0"/>
              <a:t> in </a:t>
            </a:r>
            <a:r>
              <a:rPr lang="cs-CZ" sz="3400" dirty="0" err="1"/>
              <a:t>the</a:t>
            </a:r>
            <a:r>
              <a:rPr lang="cs-CZ" sz="3400" dirty="0"/>
              <a:t> </a:t>
            </a:r>
            <a:r>
              <a:rPr lang="cs-CZ" sz="3400" dirty="0" err="1"/>
              <a:t>varieties</a:t>
            </a:r>
            <a:r>
              <a:rPr lang="cs-CZ" sz="3400" dirty="0"/>
              <a:t> </a:t>
            </a:r>
            <a:r>
              <a:rPr lang="cs-CZ" sz="3400" dirty="0" err="1"/>
              <a:t>tested</a:t>
            </a:r>
            <a:r>
              <a:rPr lang="cs-CZ" sz="3400" dirty="0"/>
              <a:t> in </a:t>
            </a:r>
            <a:r>
              <a:rPr lang="cs-CZ" sz="3400" dirty="0" err="1"/>
              <a:t>at</a:t>
            </a:r>
            <a:r>
              <a:rPr lang="cs-CZ" sz="3400" dirty="0"/>
              <a:t> least </a:t>
            </a:r>
            <a:r>
              <a:rPr lang="cs-CZ" sz="3400" dirty="0" err="1"/>
              <a:t>two</a:t>
            </a:r>
            <a:r>
              <a:rPr lang="cs-CZ" sz="3400" dirty="0"/>
              <a:t> </a:t>
            </a:r>
            <a:r>
              <a:rPr lang="cs-CZ" sz="3400" dirty="0" err="1"/>
              <a:t>years</a:t>
            </a:r>
            <a:r>
              <a:rPr lang="cs-CZ" sz="3400" dirty="0"/>
              <a:t> </a:t>
            </a:r>
            <a:r>
              <a:rPr lang="cs-CZ" sz="3400" dirty="0" err="1"/>
              <a:t>if</a:t>
            </a:r>
            <a:r>
              <a:rPr lang="cs-CZ" sz="3400" dirty="0"/>
              <a:t> </a:t>
            </a:r>
            <a:r>
              <a:rPr lang="cs-CZ" sz="3400" dirty="0" err="1"/>
              <a:t>they</a:t>
            </a:r>
            <a:r>
              <a:rPr lang="cs-CZ" sz="3400" dirty="0"/>
              <a:t> </a:t>
            </a:r>
            <a:r>
              <a:rPr lang="cs-CZ" sz="3400" dirty="0" err="1"/>
              <a:t>have</a:t>
            </a:r>
            <a:r>
              <a:rPr lang="cs-CZ" sz="3400" dirty="0"/>
              <a:t> </a:t>
            </a:r>
            <a:r>
              <a:rPr lang="cs-CZ" sz="3400" dirty="0" err="1"/>
              <a:t>been</a:t>
            </a:r>
            <a:r>
              <a:rPr lang="cs-CZ" sz="3400" dirty="0"/>
              <a:t> </a:t>
            </a:r>
            <a:r>
              <a:rPr lang="cs-CZ" sz="3400" dirty="0" err="1"/>
              <a:t>tested</a:t>
            </a:r>
            <a:r>
              <a:rPr lang="cs-CZ" sz="3400" dirty="0"/>
              <a:t> in </a:t>
            </a:r>
            <a:r>
              <a:rPr lang="cs-CZ" sz="3400" dirty="0" err="1"/>
              <a:t>the</a:t>
            </a:r>
            <a:r>
              <a:rPr lang="cs-CZ" sz="3400" dirty="0"/>
              <a:t> </a:t>
            </a:r>
            <a:r>
              <a:rPr lang="cs-CZ" sz="3400" dirty="0" err="1"/>
              <a:t>season</a:t>
            </a:r>
            <a:r>
              <a:rPr lang="cs-CZ" sz="3400" dirty="0"/>
              <a:t> 2011/12</a:t>
            </a:r>
            <a:r>
              <a:rPr lang="cs-CZ" sz="3400" dirty="0" smtClean="0"/>
              <a:t>.</a:t>
            </a:r>
          </a:p>
          <a:p>
            <a:pPr algn="just"/>
            <a:endParaRPr lang="cs-CZ" sz="1400" dirty="0" smtClean="0"/>
          </a:p>
          <a:p>
            <a:pPr algn="just"/>
            <a:r>
              <a:rPr lang="cs-CZ" sz="3400" dirty="0" smtClean="0"/>
              <a:t>      </a:t>
            </a:r>
            <a:r>
              <a:rPr lang="cs-CZ" sz="3400" dirty="0" err="1"/>
              <a:t>High</a:t>
            </a:r>
            <a:r>
              <a:rPr lang="cs-CZ" sz="3400" dirty="0"/>
              <a:t> </a:t>
            </a:r>
            <a:r>
              <a:rPr lang="cs-CZ" sz="3400" dirty="0" err="1"/>
              <a:t>level</a:t>
            </a:r>
            <a:r>
              <a:rPr lang="cs-CZ" sz="3400" dirty="0"/>
              <a:t> </a:t>
            </a:r>
            <a:r>
              <a:rPr lang="cs-CZ" sz="3400" dirty="0" err="1"/>
              <a:t>of</a:t>
            </a:r>
            <a:r>
              <a:rPr lang="cs-CZ" sz="3400" dirty="0"/>
              <a:t> </a:t>
            </a:r>
            <a:r>
              <a:rPr lang="cs-CZ" sz="3400" dirty="0" err="1"/>
              <a:t>winter</a:t>
            </a:r>
            <a:r>
              <a:rPr lang="cs-CZ" sz="3400" dirty="0"/>
              <a:t> </a:t>
            </a:r>
            <a:r>
              <a:rPr lang="cs-CZ" sz="3400" dirty="0" err="1"/>
              <a:t>hardiness</a:t>
            </a:r>
            <a:r>
              <a:rPr lang="cs-CZ" sz="3400" dirty="0"/>
              <a:t> proved </a:t>
            </a:r>
            <a:r>
              <a:rPr lang="cs-CZ" sz="3400" dirty="0" err="1"/>
              <a:t>repeatedly</a:t>
            </a:r>
            <a:r>
              <a:rPr lang="cs-CZ" sz="3400" dirty="0"/>
              <a:t> </a:t>
            </a:r>
            <a:r>
              <a:rPr lang="cs-CZ" sz="3400" dirty="0" err="1"/>
              <a:t>varieties</a:t>
            </a:r>
            <a:r>
              <a:rPr lang="cs-CZ" sz="3400" dirty="0"/>
              <a:t> </a:t>
            </a:r>
            <a:r>
              <a:rPr lang="cs-CZ" sz="3400" dirty="0" err="1"/>
              <a:t>Ladoga</a:t>
            </a:r>
            <a:r>
              <a:rPr lang="cs-CZ" sz="3400" dirty="0"/>
              <a:t>, Xenon, DK </a:t>
            </a:r>
            <a:r>
              <a:rPr lang="cs-CZ" sz="3400" dirty="0" err="1"/>
              <a:t>Exquisite</a:t>
            </a:r>
            <a:r>
              <a:rPr lang="cs-CZ" sz="3400" dirty="0"/>
              <a:t>, DK </a:t>
            </a:r>
            <a:r>
              <a:rPr lang="cs-CZ" sz="3400" dirty="0" err="1"/>
              <a:t>Secure</a:t>
            </a:r>
            <a:r>
              <a:rPr lang="cs-CZ" sz="3400" dirty="0"/>
              <a:t> and PR46W26. </a:t>
            </a:r>
            <a:r>
              <a:rPr lang="cs-CZ" sz="3400" dirty="0" err="1"/>
              <a:t>Based</a:t>
            </a:r>
            <a:r>
              <a:rPr lang="cs-CZ" sz="3400" dirty="0"/>
              <a:t> on </a:t>
            </a:r>
            <a:r>
              <a:rPr lang="cs-CZ" sz="3400" dirty="0" err="1"/>
              <a:t>the</a:t>
            </a:r>
            <a:r>
              <a:rPr lang="cs-CZ" sz="3400" dirty="0"/>
              <a:t> </a:t>
            </a:r>
            <a:r>
              <a:rPr lang="cs-CZ" sz="3400" dirty="0" err="1"/>
              <a:t>multi-annual</a:t>
            </a:r>
            <a:r>
              <a:rPr lang="cs-CZ" sz="3400" dirty="0"/>
              <a:t> </a:t>
            </a:r>
            <a:r>
              <a:rPr lang="cs-CZ" sz="3400" dirty="0" err="1"/>
              <a:t>comparison</a:t>
            </a:r>
            <a:r>
              <a:rPr lang="cs-CZ" sz="3400" dirty="0"/>
              <a:t> </a:t>
            </a:r>
            <a:r>
              <a:rPr lang="cs-CZ" sz="3400" dirty="0" err="1"/>
              <a:t>can</a:t>
            </a:r>
            <a:r>
              <a:rPr lang="cs-CZ" sz="3400" dirty="0"/>
              <a:t> </a:t>
            </a:r>
            <a:r>
              <a:rPr lang="cs-CZ" sz="3400" dirty="0" err="1"/>
              <a:t>be</a:t>
            </a:r>
            <a:r>
              <a:rPr lang="cs-CZ" sz="3400" dirty="0"/>
              <a:t> </a:t>
            </a:r>
            <a:r>
              <a:rPr lang="cs-CZ" sz="3400" dirty="0" err="1"/>
              <a:t>Chagall</a:t>
            </a:r>
            <a:r>
              <a:rPr lang="cs-CZ" sz="3400" dirty="0"/>
              <a:t>, </a:t>
            </a:r>
            <a:r>
              <a:rPr lang="cs-CZ" sz="3400" dirty="0" err="1"/>
              <a:t>Dobrava</a:t>
            </a:r>
            <a:r>
              <a:rPr lang="cs-CZ" sz="3400" dirty="0"/>
              <a:t>, Totem and ES </a:t>
            </a:r>
            <a:r>
              <a:rPr lang="cs-CZ" sz="3400" dirty="0" err="1"/>
              <a:t>Alegria</a:t>
            </a:r>
            <a:r>
              <a:rPr lang="cs-CZ" sz="3400" dirty="0"/>
              <a:t> </a:t>
            </a:r>
            <a:r>
              <a:rPr lang="cs-CZ" sz="3400" dirty="0" err="1"/>
              <a:t>evaluated</a:t>
            </a:r>
            <a:r>
              <a:rPr lang="cs-CZ" sz="3400" dirty="0"/>
              <a:t> as </a:t>
            </a:r>
            <a:r>
              <a:rPr lang="cs-CZ" sz="3400" dirty="0" err="1"/>
              <a:t>the</a:t>
            </a:r>
            <a:r>
              <a:rPr lang="cs-CZ" sz="3400" dirty="0"/>
              <a:t> most </a:t>
            </a:r>
            <a:r>
              <a:rPr lang="cs-CZ" sz="3400" dirty="0" err="1"/>
              <a:t>susceptible</a:t>
            </a:r>
            <a:r>
              <a:rPr lang="cs-CZ" sz="3400" dirty="0"/>
              <a:t> </a:t>
            </a:r>
            <a:r>
              <a:rPr lang="cs-CZ" sz="3400" dirty="0" err="1"/>
              <a:t>varieties</a:t>
            </a:r>
            <a:r>
              <a:rPr lang="cs-CZ" sz="3400" dirty="0"/>
              <a:t> to </a:t>
            </a:r>
            <a:r>
              <a:rPr lang="cs-CZ" sz="3400" dirty="0" err="1"/>
              <a:t>winter</a:t>
            </a:r>
            <a:r>
              <a:rPr lang="cs-CZ" sz="3400" dirty="0"/>
              <a:t> </a:t>
            </a:r>
            <a:r>
              <a:rPr lang="cs-CZ" sz="3400" dirty="0" err="1"/>
              <a:t>kill</a:t>
            </a:r>
            <a:r>
              <a:rPr lang="cs-CZ" sz="3400" dirty="0"/>
              <a:t>.</a:t>
            </a:r>
          </a:p>
          <a:p>
            <a:pPr algn="just"/>
            <a:endParaRPr lang="cs-CZ" sz="3400" dirty="0"/>
          </a:p>
        </p:txBody>
      </p:sp>
      <p:sp>
        <p:nvSpPr>
          <p:cNvPr id="17" name="Obdélník 16"/>
          <p:cNvSpPr/>
          <p:nvPr/>
        </p:nvSpPr>
        <p:spPr>
          <a:xfrm>
            <a:off x="21626267" y="23439065"/>
            <a:ext cx="89775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3400" dirty="0" err="1"/>
              <a:t>with</a:t>
            </a:r>
            <a:r>
              <a:rPr lang="cs-CZ" sz="3400" dirty="0"/>
              <a:t> </a:t>
            </a:r>
            <a:r>
              <a:rPr lang="cs-CZ" sz="3400" dirty="0" err="1"/>
              <a:t>high</a:t>
            </a:r>
            <a:r>
              <a:rPr lang="cs-CZ" sz="3400" dirty="0"/>
              <a:t> </a:t>
            </a:r>
            <a:r>
              <a:rPr lang="cs-CZ" sz="3400" dirty="0" err="1"/>
              <a:t>resistance</a:t>
            </a:r>
            <a:r>
              <a:rPr lang="cs-CZ" sz="3400" dirty="0"/>
              <a:t> </a:t>
            </a:r>
            <a:r>
              <a:rPr lang="cs-CZ" sz="3400" dirty="0" err="1"/>
              <a:t>or</a:t>
            </a:r>
            <a:r>
              <a:rPr lang="cs-CZ" sz="3400" dirty="0"/>
              <a:t> susceptibility to </a:t>
            </a:r>
            <a:r>
              <a:rPr lang="cs-CZ" sz="3400" dirty="0" err="1"/>
              <a:t>winter</a:t>
            </a:r>
            <a:r>
              <a:rPr lang="cs-CZ" sz="3400" dirty="0"/>
              <a:t> </a:t>
            </a:r>
            <a:r>
              <a:rPr lang="cs-CZ" sz="3400" dirty="0" err="1"/>
              <a:t>kill</a:t>
            </a:r>
            <a:r>
              <a:rPr lang="cs-CZ" sz="3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77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1399</Words>
  <Application>Microsoft Office PowerPoint</Application>
  <PresentationFormat>Personnalisé</PresentationFormat>
  <Paragraphs>784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Motiv systému Office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Hnilička</dc:creator>
  <cp:lastModifiedBy>Laurencine LOT</cp:lastModifiedBy>
  <cp:revision>11</cp:revision>
  <dcterms:created xsi:type="dcterms:W3CDTF">2013-04-08T12:03:44Z</dcterms:created>
  <dcterms:modified xsi:type="dcterms:W3CDTF">2013-09-30T09:38:12Z</dcterms:modified>
</cp:coreProperties>
</file>